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1"/>
  </p:notesMasterIdLst>
  <p:sldIdLst>
    <p:sldId id="256" r:id="rId2"/>
    <p:sldId id="388" r:id="rId3"/>
    <p:sldId id="389" r:id="rId4"/>
    <p:sldId id="390" r:id="rId5"/>
    <p:sldId id="410" r:id="rId6"/>
    <p:sldId id="411" r:id="rId7"/>
    <p:sldId id="413" r:id="rId8"/>
    <p:sldId id="400" r:id="rId9"/>
    <p:sldId id="402" r:id="rId10"/>
    <p:sldId id="403" r:id="rId11"/>
    <p:sldId id="414" r:id="rId12"/>
    <p:sldId id="408" r:id="rId13"/>
    <p:sldId id="409" r:id="rId14"/>
    <p:sldId id="415" r:id="rId15"/>
    <p:sldId id="416" r:id="rId16"/>
    <p:sldId id="417" r:id="rId17"/>
    <p:sldId id="418" r:id="rId18"/>
    <p:sldId id="367" r:id="rId19"/>
    <p:sldId id="368" r:id="rId20"/>
    <p:sldId id="404" r:id="rId21"/>
    <p:sldId id="405" r:id="rId22"/>
    <p:sldId id="406" r:id="rId23"/>
    <p:sldId id="419" r:id="rId24"/>
    <p:sldId id="407" r:id="rId25"/>
    <p:sldId id="420" r:id="rId26"/>
    <p:sldId id="421" r:id="rId27"/>
    <p:sldId id="422" r:id="rId28"/>
    <p:sldId id="423" r:id="rId29"/>
    <p:sldId id="265" r:id="rId30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42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42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1BA37F-08CB-4EC0-9C43-D0A73DBB9342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5075"/>
            <a:ext cx="4441825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51579"/>
            <a:ext cx="5438775" cy="38877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9984"/>
            <a:ext cx="2946400" cy="4942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9984"/>
            <a:ext cx="2946400" cy="4942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FB51C3-10AC-4508-A7BB-90FE5B6D7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95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579B-C4E5-4B93-A90A-362F404D9E19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7AA6B-AB94-458E-8BCE-CD0A40675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565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579B-C4E5-4B93-A90A-362F404D9E19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7AA6B-AB94-458E-8BCE-CD0A40675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253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579B-C4E5-4B93-A90A-362F404D9E19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7AA6B-AB94-458E-8BCE-CD0A40675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758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579B-C4E5-4B93-A90A-362F404D9E19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7AA6B-AB94-458E-8BCE-CD0A40675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361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579B-C4E5-4B93-A90A-362F404D9E19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7AA6B-AB94-458E-8BCE-CD0A40675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298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579B-C4E5-4B93-A90A-362F404D9E19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7AA6B-AB94-458E-8BCE-CD0A40675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0974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579B-C4E5-4B93-A90A-362F404D9E19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7AA6B-AB94-458E-8BCE-CD0A40675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200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579B-C4E5-4B93-A90A-362F404D9E19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7AA6B-AB94-458E-8BCE-CD0A40675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229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579B-C4E5-4B93-A90A-362F404D9E19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7AA6B-AB94-458E-8BCE-CD0A40675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873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579B-C4E5-4B93-A90A-362F404D9E19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7AA6B-AB94-458E-8BCE-CD0A40675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862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579B-C4E5-4B93-A90A-362F404D9E19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7AA6B-AB94-458E-8BCE-CD0A40675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86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4579B-C4E5-4B93-A90A-362F404D9E19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7AA6B-AB94-458E-8BCE-CD0A40675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267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zakupki.gov.ru/epz/btk/quicksearch/search.htm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332656"/>
            <a:ext cx="8280920" cy="5616624"/>
          </a:xfrm>
          <a:prstGeom prst="rect">
            <a:avLst/>
          </a:prstGeom>
          <a:solidFill>
            <a:schemeClr val="bg2">
              <a:alpha val="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Типовые контракты, типовые условия контрактов</a:t>
            </a:r>
          </a:p>
          <a:p>
            <a:pPr algn="ctr"/>
            <a:endParaRPr lang="ru-RU" sz="28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Усольцев Михаил Михайлович</a:t>
            </a:r>
          </a:p>
          <a:p>
            <a:pPr algn="ctr"/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Главный специалист отдела правовой работы</a:t>
            </a:r>
            <a:endParaRPr lang="ru-RU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4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3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04" y="96971"/>
            <a:ext cx="1152128" cy="84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1700808"/>
            <a:ext cx="865706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Типовые условия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контрактов на выполнение проектных (или) изыскательных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 (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утвержден  Приказом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Минстроя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России от 14.01.2020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№ 10/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вступают в силу</a:t>
            </a:r>
            <a:b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01.01.2021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342900" indent="-342900" algn="just">
              <a:buFontTx/>
              <a:buChar char="-"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38464" y="1052736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707787" y="11586"/>
            <a:ext cx="7056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Типовые контракты, типовые условия контрактов принятые </a:t>
            </a:r>
          </a:p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федеральном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уровне, но не вступившие в силу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3213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96" y="85383"/>
            <a:ext cx="1152128" cy="84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03688" y="1015663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850632" y="0"/>
            <a:ext cx="7056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Типовые контракты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типовые условия контрактов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принятые </a:t>
            </a:r>
          </a:p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на федеральном уровне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3688" y="1772816"/>
            <a:ext cx="85689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в информационной карте типового контракта отсутствует ОКПД2 закупки или ее НМЦК не попадает в указанный диапазон (например, закупка дешевле 100 000 рублей), то заказчик может использовать собственный шаблон контракта, а в случае, если ОКПД2 или иные 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условия информационной карты, подпадают под критерии, указанные в приказе об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утверждении типового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контракта на региональном уровне, по соответствующему объекту закупки,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заказчик обязан применять утвержденный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региональном уровне типовой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контракт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8414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79" y="116632"/>
            <a:ext cx="12858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7419" y="1196752"/>
            <a:ext cx="8657067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ru-RU" sz="17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158684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 применения типовых контрактов, типовых условий контрактов на региональном уровне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38641" y="1134343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07419" y="1389791"/>
            <a:ext cx="851305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Типовые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контракты, типовые условия контрактов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подлежат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обязательному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применению следующими заказчиками Свердловской области:</a:t>
            </a:r>
          </a:p>
          <a:p>
            <a:pPr algn="ctr"/>
            <a:endParaRPr lang="ru-RU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исполнительными органами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государственной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власти 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Свердловской области и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государственными органами Свердловской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области;</a:t>
            </a:r>
            <a:endParaRPr lang="ru-RU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государственными бюджетными, казенными и автономными учреждения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Свердловской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области (если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осуществляют закупки по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Федеральному закону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от 5 апреля 2013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  <a:b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№ 44-ФЗ);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государственными унитарными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предприятиями Свердловской области при расходовании средств областного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бюджета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553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79" y="116632"/>
            <a:ext cx="12858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7419" y="1196752"/>
            <a:ext cx="8657067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ru-RU" sz="17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0809" y="234177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 применения типовых контрактов, типовых условий контрактов на региональном уровне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38641" y="1134343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379425" y="1556792"/>
            <a:ext cx="851305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Типовые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контракты, типовые условия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контрактов принятые на региональном уровне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подлежат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применению (по аналогии с федеральным): 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истечении 30 календарных дней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после дня размещения типового контракта, типовых условий контракта 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информационной системе в сфере закупок Свердловской области</a:t>
            </a:r>
            <a:endParaRPr lang="ru-RU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226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79" y="116632"/>
            <a:ext cx="12858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7419" y="1196752"/>
            <a:ext cx="8657067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ru-RU" sz="17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0809" y="234177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 применения типовых контрактов, типовых условий контрактов на региональном уровне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38641" y="1134343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83979" y="1196752"/>
            <a:ext cx="851305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2000" algn="ctr"/>
            <a:r>
              <a:rPr lang="ru-RU" sz="28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Региональные типовые контракты, типовые условия контрактов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действуют и применяются </a:t>
            </a:r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утверждения </a:t>
            </a:r>
            <a:r>
              <a:rPr lang="ru-RU" sz="28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типовых контрактов, типовых условий </a:t>
            </a:r>
            <a:r>
              <a:rPr lang="ru-RU" sz="28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контрактов на федеральном уровне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и размещения их в библиотеке типовых контрактов, типовых условий контрактов в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ЕИС</a:t>
            </a:r>
          </a:p>
          <a:p>
            <a:pPr algn="ctr"/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Порядок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разработки типовых контрактов, типовых условий контрактов для обеспечения нужд Свердловской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области,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утвержден Постановление Правительства Свердловской области от 09.11.2016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№ 803-ПП</a:t>
            </a:r>
            <a:endParaRPr lang="ru-RU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30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61" y="69109"/>
            <a:ext cx="1244080" cy="91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12490" y="1134866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924658" y="258161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 применения типовых контрактов, типовых условий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принятых на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региональном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уровне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0653" y="1412776"/>
            <a:ext cx="856895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360000"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Типовые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контракты размещены в Информационной системе в сфере закупок Свердловской области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во вкладке «Заказчикам»  </a:t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«Типовые формы контрактов» по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адресу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http://torgi.midural.ru/site/Show/Category/14?ItemId=337</a:t>
            </a:r>
            <a:r>
              <a:rPr lang="ru-RU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360000" algn="just"/>
            <a:endParaRPr lang="ru-RU" sz="20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360000"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360000"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Заказчики обязаны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использовать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вышеуказанные типовые контракты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без внесения каких-либо изменений, за исключением случаев, при которых разрешается вносить изменения в соответствии со сносками, указанными в типовом контракте, а также изменений, связанных с заполнением пустых строк типового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контракта.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611560" y="2708920"/>
            <a:ext cx="576064" cy="1713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1808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61" y="69109"/>
            <a:ext cx="1244080" cy="91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12490" y="1134866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924658" y="258161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 применения типовых контрактов, типовых условий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принятых на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региональном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уровне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r="198" b="4478"/>
          <a:stretch/>
        </p:blipFill>
        <p:spPr>
          <a:xfrm>
            <a:off x="428061" y="1412776"/>
            <a:ext cx="8536428" cy="4608512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1924658" y="4725144"/>
            <a:ext cx="1080120" cy="21602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607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61" y="69109"/>
            <a:ext cx="1244080" cy="91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12490" y="1134866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924658" y="258161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 применения типовых контрактов, типовых условий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принятых на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региональном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уровне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924658" y="4725144"/>
            <a:ext cx="1080120" cy="21602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r="198" b="4412"/>
          <a:stretch/>
        </p:blipFill>
        <p:spPr>
          <a:xfrm>
            <a:off x="412490" y="1412776"/>
            <a:ext cx="8551998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992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7841"/>
            <a:ext cx="1152128" cy="84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79512" y="1124744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79512" y="1268760"/>
            <a:ext cx="872790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– Т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иповое условие, включаемое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в типовой контракт на поставку лекарственных препаратов для медицинского применения, утвержденный приказом Министерства здравоохранения Российской Федерации от 26.10.2017 № 870н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»;</a:t>
            </a:r>
          </a:p>
          <a:p>
            <a:pPr algn="just"/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Типовое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условие принято в рамках работы межведомственного совещания по вопросу организации контроля за обращением лекарственных средств, поставляемых в рамках государственных контрактов в медицинские учреждения Свердловской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области, а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также во исполнение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протокола</a:t>
            </a:r>
            <a:b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№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23 от 06.07.2018.</a:t>
            </a:r>
          </a:p>
          <a:p>
            <a:pPr algn="ctr"/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Применяется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при закупке лекарственного препарата согласно перечню лекарственных препаратов в приложении II к информационной карте к данному типовому условию;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при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любом размере начальной (максимальной) цены контракта, цены контракта, заключаемого с единственным поставщиком. </a:t>
            </a: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75656" y="83240"/>
            <a:ext cx="7056784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Действующие типовые контракты, типовые условия контрактов принятые </a:t>
            </a:r>
          </a:p>
          <a:p>
            <a:pPr algn="ctr"/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региональном уровне</a:t>
            </a:r>
            <a:endParaRPr lang="ru-RU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4052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8401"/>
            <a:ext cx="1348513" cy="988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38464" y="1196752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338464" y="1772816"/>
            <a:ext cx="8568952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Типовое условие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по предоставлению Подрядчиком документов, подтверждающих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приобретение  общераспространенных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полезных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ископаемых;</a:t>
            </a:r>
          </a:p>
          <a:p>
            <a:pPr marL="342900" indent="-342900" algn="just">
              <a:buFontTx/>
              <a:buChar char="-"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Типовое условие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об антикоррупционной оговорке,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включаемое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в контракты, заключаемые для обеспечения нужд Свердловской области»; </a:t>
            </a:r>
            <a:endParaRPr lang="ru-RU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Типовое условие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об особенностях приемки поставленного товара, выполненных работ, оказанных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услуг;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Типовой контракт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на оказание услуг по уничтожению демонтированных рекламных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конструкций </a:t>
            </a:r>
            <a:endParaRPr lang="ru-RU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50632" y="111369"/>
            <a:ext cx="7056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Новые типовые контракты, типовые условия контрактов принятые </a:t>
            </a:r>
          </a:p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региональном уровне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2484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79" y="116632"/>
            <a:ext cx="12858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3979" y="1280174"/>
            <a:ext cx="8657067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Типовые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контракты, типовые условия контрактов подлежат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применению: </a:t>
            </a: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если извещения об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осуществлении закупок размещены 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ЕИС</a:t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сфере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закупок;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если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контракт с единственным поставщиком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случаях,</a:t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не предусматривающих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размещения 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ЕИС извещения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закупке</a:t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единственного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поставщика заключается; </a:t>
            </a:r>
          </a:p>
          <a:p>
            <a:pPr lvl="0" algn="just"/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истечении 30 календарных дней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 дня размещения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типового контракта, типовых условий контракта </a:t>
            </a:r>
            <a:r>
              <a:rPr lang="ru-RU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ЕИС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но не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ранее</a:t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дня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вступления в силу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НПА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ответственного органа, утверждающего типовой контракт, типовые условия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контракта </a:t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(п.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15 Правил  разработки типовых контрактов, типовых условий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контрактов,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утвержденных Постановлением Правительства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РФ</a:t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02.07.2014 №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606) </a:t>
            </a: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158684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 применения федеральных типовых контрактов, типовых условий контрактов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38641" y="1134343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79047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61" y="69109"/>
            <a:ext cx="1244080" cy="91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12490" y="1134866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940229" y="100118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Часто встречающиеся ошибки при составлении проекта контракта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2490" y="1357916"/>
            <a:ext cx="856895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Типовые ошибки:</a:t>
            </a:r>
          </a:p>
          <a:p>
            <a:pPr indent="360000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1) Неприменение или неправильное применение типовых контрактов, типовых условий контракта</a:t>
            </a:r>
          </a:p>
          <a:p>
            <a:pPr indent="360000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2) Некорректное составление раздела проекта контракта об ответственности, в том числе без учета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последних изменений в Федеральный закон от 05.04.2013 № 44-ФЗ и  Постановление Правительства РФ от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30.08.2017 № 1042:</a:t>
            </a:r>
          </a:p>
          <a:p>
            <a:pPr indent="450000" algn="just">
              <a:buFont typeface="Wingdings" panose="05000000000000000000" pitchFamily="2" charset="2"/>
              <a:buChar char="§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случае если выполнение работ или оказание услуг осуществляется поэтапно, не учитываются изменения внесенные в ч. 7 ст.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34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Федерального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закон от 05.04.2013 №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44-ФЗ;</a:t>
            </a:r>
          </a:p>
          <a:p>
            <a:pPr indent="450000" algn="just">
              <a:buFont typeface="Wingdings" panose="05000000000000000000" pitchFamily="2" charset="2"/>
              <a:buChar char="§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Документацией предусмотрено привлечения соисполнителей из числа СМП и СОНКО, при этом в проект контракта не включаются положения об ответственности за их не привлечение (п. 8 Правил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утвержденных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Постановлением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Правительства РФ от 30.08.2017 №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1042) и т.д.</a:t>
            </a:r>
          </a:p>
          <a:p>
            <a:pPr indent="360000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3) Составление проекта контракта без учета положений п. 1 ч. 13 ст. 34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Федерального закон от 05.04.2013 №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44-ФЗ в части положение о приемке (так же необходимо помнить, о необходимости включения типового условия о приемки, утвержденное Департаментом);</a:t>
            </a:r>
          </a:p>
        </p:txBody>
      </p:sp>
    </p:spTree>
    <p:extLst>
      <p:ext uri="{BB962C8B-B14F-4D97-AF65-F5344CB8AC3E}">
        <p14:creationId xmlns:p14="http://schemas.microsoft.com/office/powerpoint/2010/main" val="5824861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61" y="69109"/>
            <a:ext cx="1244080" cy="91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12490" y="1134866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940229" y="100118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Часто встречающиеся ошибки при составлении проекта контракта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8061" y="1134866"/>
            <a:ext cx="85689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360000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4) НМЦК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более 100 млн.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рублей,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 этом в контракт не включаются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положения предусмотренные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ч. 23 и 24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ст. 34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Федерального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закон от 05.04.2013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№ 44-ФЗ 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Постановлением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Правительства РФ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от 04.09.2013 г. № 775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(условие о предоставлении информации обо всех соисполнителях, и ответственность за не предоставление указанной информации) ;</a:t>
            </a:r>
          </a:p>
          <a:p>
            <a:pPr indent="360000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5) В проекте контракта,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сроки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 момент возврата заказчиком поставщику(подрядчику, исполнителю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) денежных средств,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внесенных</a:t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качестве обеспечения исполнения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контракта устанавливается без учета</a:t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ч. 27 ст.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34 Федерального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закон от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05.04.2013 № 44-ФЗ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(Письмо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Минфина России от 19.08.2019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№ 24-03-07/63253, указывает на то, что к обеспечению гарантийных обязательств данная норма применяется по аналогии)</a:t>
            </a:r>
          </a:p>
          <a:p>
            <a:pPr algn="just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84498" y="4869160"/>
            <a:ext cx="8424936" cy="1152128"/>
          </a:xfrm>
          <a:prstGeom prst="round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возврата должен быть </a:t>
            </a: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более 30 дней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момент – </a:t>
            </a: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даты исполнения обязательств, предусмотренных контрактом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</a:t>
            </a:r>
            <a:r>
              <a:rPr lang="ru-RU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закупка для СМП и СОНКО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срок возврата </a:t>
            </a: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более 15 дней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момент -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аналогично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2124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61" y="69109"/>
            <a:ext cx="1244080" cy="91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12490" y="1134866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940229" y="100118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Часто встречающиеся ошибки при составлении проекта контракта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2490" y="1556792"/>
            <a:ext cx="8568952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360000"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проект контракта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включается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положение, предусмотренное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ч. 30 ст. 34 Федерального закон от 05.04.2013 №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44-ФЗ,</a:t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об обязанности предоставить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новое обеспечение исполнения контракта не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позже 1 месяца, со дня надлежащего уведомления заказчиком, о том, что у банка предоставившего банковскую гарантию истекла лицензия;</a:t>
            </a:r>
          </a:p>
          <a:p>
            <a:pPr indent="360000"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7) Некорректно указывается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срок действия банковской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гарантии, без учета положений ч. 3 ст.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96 Федерального закон от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05.04.2013</a:t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№ 44-ФЗ (срок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действия банковской гарантии должен превышать предусмотренный контрактом срок исполнения обязательств, которые должны быть обеспечены такой банковской гарантией, не менее чем на один месяц, в том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числе в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случае его изменения 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соответствии</a:t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 ст.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95 Федерального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закон от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05.04.2013 №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44-ФЗ);</a:t>
            </a:r>
          </a:p>
        </p:txBody>
      </p:sp>
    </p:spTree>
    <p:extLst>
      <p:ext uri="{BB962C8B-B14F-4D97-AF65-F5344CB8AC3E}">
        <p14:creationId xmlns:p14="http://schemas.microsoft.com/office/powerpoint/2010/main" val="40265174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61" y="69109"/>
            <a:ext cx="1244080" cy="91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12490" y="1134866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672141" y="150439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Часто встречающиеся ошибки при составлении проекта контракта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2490" y="1134866"/>
            <a:ext cx="85689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360000"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8) При условии, что закупка проводится среди СМП и СОНКО, не включается положение предусмотренное ч. 8.1 ст. 96 Федерального закон от 05.04.2013 №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44-ФЗ, о том что участник СМП или СОНКО может представить вместо обеспечения исполнения контракта (обеспечения гарантийных обязательств) три контракта в течении последних трех лет исполненных без применения неустоек (штрафов, пеней);</a:t>
            </a:r>
          </a:p>
          <a:p>
            <a:pPr indent="360000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) В контракте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отсутствует либо перечень видов работ, либо возможные виды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работ которые подрядчик обязан выполнить самостоятельно без привлечения других лиц к исполнению своих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обязательств, в соответствии с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ч. 2 ст. 110.2 Федерального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закон от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05.04.2013 № 44-ФЗ и Постановлением Правительства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РФ от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15.05.2017 № 570, о видах и объемах работ по строительству, реконструкции объектов капитального строительства на территории Российской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Федерации;</a:t>
            </a:r>
          </a:p>
          <a:p>
            <a:pPr indent="360000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10) Несоответствие срок оплаты обязательств по контракту, срок действия контракта и выделенным бюджетным лимитам  (например: дата заключения контракта: 15.01.2020, срок выполнения обязательств по контракту в 05.05.2021, срок действия контракта 05.07.2021, в свою очередь финансирование выделено только на 2020 год);</a:t>
            </a:r>
          </a:p>
          <a:p>
            <a:pPr indent="360000" algn="just"/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736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61" y="69109"/>
            <a:ext cx="1244080" cy="91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12490" y="1134866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940229" y="100118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Часто встречающиеся ошибки при составлении проекта контракта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2490" y="1134866"/>
            <a:ext cx="856895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360000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11)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Контракт предметом которого являются строительство и (или) реконструкция объектов капитального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строительства, не содержат условие</a:t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поэтапной оплате выполненных подрядчиком работ исходя из объема таких работ и цены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контракта (ч. 5 ст.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110.2 Федерального закон</a:t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от 05.04.2013 №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44-ФЗ) ;</a:t>
            </a:r>
          </a:p>
          <a:p>
            <a:pPr indent="360000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12) Отсутствие сметы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контракта, графика оплаты выполненных по контракту работ, графика выполнения строительно-монтажных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 либо их заполнение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без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учета соответствующих методик  </a:t>
            </a:r>
          </a:p>
          <a:p>
            <a:pPr indent="360000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(Методика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составления сметы контракта, предметом которого являются строительство, реконструкция объектов капитального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строительства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утвержденная Приказом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Минстроя России от 23.12.2019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№ 841/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indent="360000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Методика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составления графика выполнения строительно-монтажных работ и графика оплаты выполненных по контракту (договору), предметом которого являются строительство, реконструкция объектов капитального строительства,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утвержденная Приказом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Минстроя России от 05.06.2018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№ 336/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пр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</a:p>
          <a:p>
            <a:pPr indent="360000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13)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 указание реквизитов заказчика в последнем разделе проекта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контракта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1034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61" y="69109"/>
            <a:ext cx="1244080" cy="91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12490" y="1134866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672141" y="150439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Часто встречающиеся ошибки при составлении проекта контракта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2490" y="1412776"/>
            <a:ext cx="856895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Общие ошибки технического характера:</a:t>
            </a:r>
          </a:p>
          <a:p>
            <a:pPr indent="360000"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1. Несоответствие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разных разделах документации о закупке, в карточке заявке в Информационной системе в сфере закупок Свердловской  области, в извещении 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закупке следующих положений: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сроки выполнения обязательств по контракту;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место выполнения обязательств;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источник финансирования;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срок действия контракта;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размера обеспечения исполнения контракта, обеспечения гарантийных обязательств;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условие о привлечении соисполнителей;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условие о привлечения соисполнителей из числа СМП и СОНКО;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наименование предмета закупки;</a:t>
            </a:r>
          </a:p>
          <a:p>
            <a:pPr marL="285750" indent="-285750" algn="just">
              <a:buFont typeface="Courier New" panose="02070309020205020404" pitchFamily="49" charset="0"/>
              <a:buChar char="o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 о проведении закупки только для СМП и СОНКО и т.д.</a:t>
            </a:r>
          </a:p>
        </p:txBody>
      </p:sp>
    </p:spTree>
    <p:extLst>
      <p:ext uri="{BB962C8B-B14F-4D97-AF65-F5344CB8AC3E}">
        <p14:creationId xmlns:p14="http://schemas.microsoft.com/office/powerpoint/2010/main" val="31007128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61" y="69109"/>
            <a:ext cx="1244080" cy="91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12490" y="1134866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672141" y="150439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Часто встречающиеся ошибки при составлении проекта контракта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2490" y="1134866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2.   Отсутствие или несоответствие ИКЗ в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карточке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заявки в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Информационной системе в сфере закупок Свердловской  области,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плане графике и в проекте контракта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198" b="4762"/>
          <a:stretch/>
        </p:blipFill>
        <p:spPr>
          <a:xfrm>
            <a:off x="428061" y="2132856"/>
            <a:ext cx="8536427" cy="4392488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3707904" y="3501008"/>
            <a:ext cx="1152128" cy="14401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6675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61" y="69109"/>
            <a:ext cx="1244080" cy="91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12490" y="1134866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672141" y="150439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Часто встречающиеся ошибки при составлении проекта контракта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" r="1453" b="7053"/>
          <a:stretch/>
        </p:blipFill>
        <p:spPr>
          <a:xfrm>
            <a:off x="409113" y="1280321"/>
            <a:ext cx="4943801" cy="23941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-1" r="171" b="5069"/>
          <a:stretch/>
        </p:blipFill>
        <p:spPr>
          <a:xfrm>
            <a:off x="3200829" y="3717032"/>
            <a:ext cx="5547636" cy="2808312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499992" y="5445224"/>
            <a:ext cx="1152128" cy="21602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3006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61" y="69109"/>
            <a:ext cx="1244080" cy="91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12490" y="1134866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672141" y="150439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Часто встречающиеся ошибки при составлении проекта контракта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1040" b="4412"/>
          <a:stretch/>
        </p:blipFill>
        <p:spPr>
          <a:xfrm>
            <a:off x="428061" y="1556792"/>
            <a:ext cx="8464419" cy="468052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1547664" y="3789040"/>
            <a:ext cx="5832648" cy="6480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8463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512" y="1844824"/>
            <a:ext cx="8784976" cy="3600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420888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endParaRPr lang="ru-RU" sz="5400" b="1" cap="none" spc="50" dirty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720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79" y="116632"/>
            <a:ext cx="12858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5739" y="1484784"/>
            <a:ext cx="865706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Типовые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контракты, типовые условия контрактов подлежат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применению при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соблюдении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одновременном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следующих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условий</a:t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(п.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16 Правил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разработки типовых контрактов, типовых условий контрактов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/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 коды закупаемых товаров, работ, услуг по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ОКПД2, ОКВЭД2,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 также по каталогу товаров, работ, услуг для обеспечения государственных и муниципальных нужд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/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 размер начальной (максимальной) цены контракта или цены контракта, заключаемого с единственным поставщиком (подрядчиком, исполнителем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</a:p>
          <a:p>
            <a:pPr algn="just"/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) иные показатели для применения типового контракта, типовых условий контракта (при наличии иных показателей в информационной карте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158684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 применения федеральных типовых контрактов, типовых условий контрактов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38641" y="1134343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20522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79" y="116632"/>
            <a:ext cx="12858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7419" y="1196752"/>
            <a:ext cx="8657067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Типовые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условия контрактов подлежат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применению, при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отсутствии типовых контрактов, предназначенных для закупки соответствующих товаров, работ,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услуг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ru-RU" sz="17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0809" y="234177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 применения федеральных  типовых контрактов, типовых условий контрактов</a:t>
            </a:r>
            <a:endParaRPr lang="ru-RU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38641" y="1134343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3273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79" y="116632"/>
            <a:ext cx="12858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7419" y="1196752"/>
            <a:ext cx="8657067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0" algn="just"/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Типовые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контракты размещены в «Библиотеке типовых контрактов, типовых условий контрактов» в ЕИС по адресу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://zakupki.gov.ru/epz/btk/quicksearch/search.html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и в Информационной системе в сфере закупок Свердловской области.</a:t>
            </a:r>
          </a:p>
          <a:p>
            <a:pPr indent="360000" algn="just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360000"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Основным критерием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по которому заказчик определяет необходимость использования типового контракта, является ОКПД2.</a:t>
            </a:r>
          </a:p>
          <a:p>
            <a:pPr indent="360000" algn="just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360000"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Также в ЕИС указана графы, где указаны размер НМЦК и другие условия и исключения, когда применяют или не применяют указанные типовые контракты и типовые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50809" y="234177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 применения федеральных  типовых контрактов, типовых условий контрактов</a:t>
            </a:r>
            <a:endParaRPr lang="ru-RU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38641" y="1134343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33159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79" y="116632"/>
            <a:ext cx="12858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50809" y="234177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 применения федеральных  типовых контрактов, типовых условий контрактов</a:t>
            </a:r>
            <a:endParaRPr lang="ru-RU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38641" y="1134343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668" b="4546"/>
          <a:stretch/>
        </p:blipFill>
        <p:spPr>
          <a:xfrm>
            <a:off x="283979" y="1484784"/>
            <a:ext cx="8392477" cy="4536504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2722917" y="3555014"/>
            <a:ext cx="1800200" cy="39604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8826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79" y="116632"/>
            <a:ext cx="12858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50809" y="234177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Условия применения федеральных  типовых контрактов, типовых условий контрактов</a:t>
            </a:r>
            <a:endParaRPr lang="ru-RU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38641" y="1134343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r="694" b="4663"/>
          <a:stretch/>
        </p:blipFill>
        <p:spPr>
          <a:xfrm>
            <a:off x="290874" y="1484784"/>
            <a:ext cx="8464485" cy="4464496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1750809" y="3284984"/>
            <a:ext cx="1885087" cy="28803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0780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04" y="96971"/>
            <a:ext cx="1152128" cy="84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1124439"/>
            <a:ext cx="8657067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Типовой контракт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на поставку отдельных видов технических средств реабилитации серийного производства, не требующих индивидуального изготовления, предусмотренных федеральным перечнем реабилитационных мероприятий, технических средств реабилитации и услуг, предоставляемых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инвалиду;</a:t>
            </a:r>
          </a:p>
          <a:p>
            <a:pPr marL="342900" indent="-342900" algn="just">
              <a:buFontTx/>
              <a:buChar char="-"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Типовой контракт на оказание услуг по ремонту электронного и оптического оборудования для обеспечения государственных и муниципальных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нужд;</a:t>
            </a:r>
          </a:p>
          <a:p>
            <a:pPr marL="342900" indent="-342900" algn="just">
              <a:buFontTx/>
              <a:buChar char="-"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Типовые условия контрактов на выполнение работ по строительству (реконструкции) объекта капитального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строительства;</a:t>
            </a:r>
          </a:p>
          <a:p>
            <a:pPr marL="342900" indent="-342900" algn="just">
              <a:buFontTx/>
              <a:buChar char="-"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Типовой контракт на поставку продуктов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питания;</a:t>
            </a:r>
          </a:p>
          <a:p>
            <a:pPr marL="342900" indent="-342900" algn="just">
              <a:buFontTx/>
              <a:buChar char="-"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38464" y="1052736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707787" y="11586"/>
            <a:ext cx="7056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Новые типовые контракты, типовые условия контрактов принятые </a:t>
            </a:r>
          </a:p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федеральном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уровне 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3413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04" y="96971"/>
            <a:ext cx="1152128" cy="84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830997"/>
            <a:ext cx="8657067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Типовой контракт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на оказание услуг выставочной и ярмарочной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деятельности;</a:t>
            </a:r>
          </a:p>
          <a:p>
            <a:pPr marL="342900" indent="-342900" algn="just">
              <a:buFontTx/>
              <a:buChar char="-"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Типовой контракт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на оказание услуг по диагностике, техническому обслуживанию и ремонту автотранспортных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средств;</a:t>
            </a:r>
          </a:p>
          <a:p>
            <a:pPr marL="342900" indent="-342900" algn="just">
              <a:buFontTx/>
              <a:buChar char="-"/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Типовой контракт 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на поставку продукции радиоэлектронной промышленности, судостроительной промышленности, авиационной техники, средств автотранспортных, оборудования для измерения, испытаний и навигации, бумаги, картона, мебели для офисов и предприятий торговли, оборудования электрического осветительного, оборудования промышленного холодильного и </a:t>
            </a: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вентиляционного;</a:t>
            </a:r>
          </a:p>
          <a:p>
            <a:pPr marL="342900" indent="-342900" algn="just">
              <a:buFontTx/>
              <a:buChar char="-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Типовой контракт на оказание охранных услуг </a:t>
            </a: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вступил</a:t>
            </a:r>
            <a:br>
              <a:rPr lang="ru-RU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силу с 06.09.2020)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buFontTx/>
              <a:buChar char="-"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38464" y="1052736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707787" y="11586"/>
            <a:ext cx="7056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Действующие типовые контракты, типовые условия контрактов принятые </a:t>
            </a:r>
          </a:p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федеральном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уровне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5328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9808</TotalTime>
  <Words>2123</Words>
  <Application>Microsoft Office PowerPoint</Application>
  <PresentationFormat>Экран (4:3)</PresentationFormat>
  <Paragraphs>165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Courier New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Усольцев</dc:creator>
  <cp:lastModifiedBy>Усольцев Михаил Михайлович</cp:lastModifiedBy>
  <cp:revision>340</cp:revision>
  <cp:lastPrinted>2020-09-07T05:11:09Z</cp:lastPrinted>
  <dcterms:created xsi:type="dcterms:W3CDTF">2017-08-24T05:44:34Z</dcterms:created>
  <dcterms:modified xsi:type="dcterms:W3CDTF">2020-09-07T11:50:22Z</dcterms:modified>
</cp:coreProperties>
</file>